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6" r:id="rId2"/>
    <p:sldId id="286" r:id="rId3"/>
    <p:sldId id="296" r:id="rId4"/>
    <p:sldId id="297" r:id="rId5"/>
    <p:sldId id="298" r:id="rId6"/>
    <p:sldId id="313" r:id="rId7"/>
    <p:sldId id="311" r:id="rId8"/>
    <p:sldId id="289" r:id="rId9"/>
    <p:sldId id="292" r:id="rId10"/>
    <p:sldId id="299" r:id="rId11"/>
    <p:sldId id="294" r:id="rId12"/>
    <p:sldId id="316" r:id="rId13"/>
    <p:sldId id="315" r:id="rId14"/>
    <p:sldId id="317" r:id="rId15"/>
    <p:sldId id="323" r:id="rId16"/>
    <p:sldId id="318" r:id="rId17"/>
    <p:sldId id="300" r:id="rId18"/>
    <p:sldId id="301" r:id="rId19"/>
    <p:sldId id="287" r:id="rId20"/>
    <p:sldId id="322" r:id="rId21"/>
    <p:sldId id="305" r:id="rId22"/>
    <p:sldId id="306" r:id="rId23"/>
    <p:sldId id="312" r:id="rId24"/>
    <p:sldId id="290" r:id="rId25"/>
    <p:sldId id="307" r:id="rId26"/>
    <p:sldId id="308" r:id="rId27"/>
    <p:sldId id="291" r:id="rId28"/>
    <p:sldId id="309" r:id="rId29"/>
    <p:sldId id="325" r:id="rId30"/>
    <p:sldId id="320" r:id="rId31"/>
    <p:sldId id="288" r:id="rId32"/>
    <p:sldId id="324" r:id="rId33"/>
    <p:sldId id="303" r:id="rId34"/>
    <p:sldId id="319" r:id="rId35"/>
    <p:sldId id="304" r:id="rId36"/>
    <p:sldId id="284" r:id="rId37"/>
    <p:sldId id="321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77" autoAdjust="0"/>
    <p:restoredTop sz="87954" autoAdjust="0"/>
  </p:normalViewPr>
  <p:slideViewPr>
    <p:cSldViewPr snapToGrid="0">
      <p:cViewPr varScale="1">
        <p:scale>
          <a:sx n="162" d="100"/>
          <a:sy n="162" d="100"/>
        </p:scale>
        <p:origin x="224" y="4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8/19/24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YMWV – Your Mileage </a:t>
            </a:r>
            <a:r>
              <a:rPr lang="en-US" i="1" noProof="0" dirty="0"/>
              <a:t>Will</a:t>
            </a:r>
            <a:r>
              <a:rPr lang="en-US" noProof="0" dirty="0"/>
              <a:t> Vary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“Servant leadership is a leadership philosophy in which the goal of the leader is to serve.”</a:t>
            </a:r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Servant_leadership</a:t>
            </a:r>
            <a:endParaRPr lang="en-US" dirty="0"/>
          </a:p>
          <a:p>
            <a:r>
              <a:rPr lang="en-US" dirty="0"/>
              <a:t>It also means </a:t>
            </a:r>
            <a:r>
              <a:rPr lang="en-US"/>
              <a:t>having peoples backs</a:t>
            </a:r>
            <a:endParaRPr lang="en-US" dirty="0"/>
          </a:p>
          <a:p>
            <a:r>
              <a:rPr lang="en-US" dirty="0"/>
              <a:t>Difference between juniors and seniors, annual goal setting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62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Fourth “missing” point (because it hasn’t happened in my first 180 days): Someone wants to move into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661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story of Steve and his iPad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20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mention how asking the student about the </a:t>
            </a:r>
            <a:r>
              <a:rPr lang="en-US" i="1" dirty="0"/>
              <a:t>Galen Framework</a:t>
            </a:r>
            <a:r>
              <a:rPr lang="en-US" dirty="0"/>
              <a:t> was interpreted as an ask to evaluate it.</a:t>
            </a:r>
          </a:p>
          <a:p>
            <a:r>
              <a:rPr lang="en-US" dirty="0"/>
              <a:t>And also mention the story about someone from the hardware team remembering me talking about “having the team’s back”.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34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point applies not only to individuals but also to groups based on gender, race,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585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External developer for a year (at €90/h): €172,800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443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597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 generated </a:t>
            </a:r>
            <a:r>
              <a:rPr lang="en-US" dirty="0"/>
              <a:t>with DALL·E 3 via Bing Image Creator with following prompt:</a:t>
            </a:r>
          </a:p>
          <a:p>
            <a:r>
              <a:rPr lang="en-US" dirty="0"/>
              <a:t>Photorealistic image of a person returning to a familiar, loved place with a sign saying 'Welcome back'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414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530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79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Lead Developer at a financial </a:t>
            </a:r>
            <a:r>
              <a:rPr lang="en-US"/>
              <a:t>company from 03/2016-12/2016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66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MOOC: Massive Open Online Course</a:t>
            </a:r>
          </a:p>
          <a:p>
            <a:r>
              <a:rPr lang="en-US" dirty="0"/>
              <a:t>edX MicroMasters, Coursera </a:t>
            </a:r>
            <a:r>
              <a:rPr lang="en-US" dirty="0" err="1"/>
              <a:t>MasterTrack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53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HBR's 10 Must Reads for New Managers (https://</a:t>
            </a:r>
            <a:r>
              <a:rPr lang="en-US" dirty="0" err="1"/>
              <a:t>store.hbr.org</a:t>
            </a:r>
            <a:r>
              <a:rPr lang="en-US" dirty="0"/>
              <a:t>/product/hbr-s-10-must-reads-for-new-managers-with-bonus-article-how-managers-become-leaders-by-michael-d-watkins/10134)</a:t>
            </a:r>
          </a:p>
          <a:p>
            <a:r>
              <a:rPr lang="en-US" dirty="0"/>
              <a:t>The Manager's Path (https://</a:t>
            </a:r>
            <a:r>
              <a:rPr lang="en-US" dirty="0" err="1"/>
              <a:t>www.oreilly.com</a:t>
            </a:r>
            <a:r>
              <a:rPr lang="en-US" dirty="0"/>
              <a:t>/library/view/the-managers-path/9781491973882/)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55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Culture Map (https://</a:t>
            </a:r>
            <a:r>
              <a:rPr lang="en-US" dirty="0" err="1"/>
              <a:t>erinmeyer.com</a:t>
            </a:r>
            <a:r>
              <a:rPr lang="en-US" dirty="0"/>
              <a:t>/books/the-culture-map/)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48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1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Screenshot source: https://</a:t>
            </a:r>
            <a:r>
              <a:rPr lang="en-US" dirty="0" err="1"/>
              <a:t>www.linkedin.com</a:t>
            </a:r>
            <a:r>
              <a:rPr lang="en-US" dirty="0"/>
              <a:t>/posts/dcdietrich_newjob-activity-7100128322063343616-mBmN/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29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taken on Monday 2023-09-04</a:t>
            </a:r>
          </a:p>
          <a:p>
            <a:r>
              <a:rPr lang="en-US" dirty="0"/>
              <a:t> - Taking charge of the team</a:t>
            </a:r>
          </a:p>
          <a:p>
            <a:r>
              <a:rPr lang="en-US" dirty="0"/>
              <a:t> - Owning the room</a:t>
            </a:r>
          </a:p>
          <a:p>
            <a:r>
              <a:rPr lang="en-US" dirty="0"/>
              <a:t> - Getting used to being the boss</a:t>
            </a:r>
          </a:p>
          <a:p>
            <a:r>
              <a:rPr lang="en-US" dirty="0"/>
              <a:t> - Asking if someone on the team wanted the job</a:t>
            </a:r>
          </a:p>
          <a:p>
            <a:r>
              <a:rPr lang="en-US" dirty="0"/>
              <a:t> - Will be different if promoted from within the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22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36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8/19/24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8/19/24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First180Day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stomer_experience#Customer_journey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nagemen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en.wikipedia.org/wiki/Leadershi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 dirty="0"/>
              <a:t>Sitting in meetings all day long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AA553-B394-D499-F860-EC83862DAA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My first 180 days as a new Software Engineering Manager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</a:t>
            </a:r>
            <a:r>
              <a:rPr lang="en-US" sz="1200"/>
              <a:t>3 (2024-08-??), </a:t>
            </a:r>
            <a:r>
              <a:rPr lang="en-US" sz="1200" dirty="0">
                <a:hlinkClick r:id="rId3"/>
              </a:rPr>
              <a:t>https://github.com/dennisdietrich/First180Days/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Main entrance to Phoenix Contact’s campus in Blomberg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Stepping into the room…</a:t>
            </a:r>
          </a:p>
        </p:txBody>
      </p:sp>
      <p:pic>
        <p:nvPicPr>
          <p:cNvPr id="5" name="Content Placeholder 4" descr="Main entrance to Phoenix Contact’s campus in Blomberg">
            <a:extLst>
              <a:ext uri="{FF2B5EF4-FFF2-40B4-BE49-F238E27FC236}">
                <a16:creationId xmlns:a16="http://schemas.microsoft.com/office/drawing/2014/main" id="{9B326AFD-2F7B-8E1C-D355-6914D9F17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2676459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The three kinds of 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Formal leaders</a:t>
            </a:r>
          </a:p>
          <a:p>
            <a:pPr lvl="1"/>
            <a:r>
              <a:rPr lang="en-US" dirty="0"/>
              <a:t>With authority</a:t>
            </a:r>
          </a:p>
          <a:p>
            <a:pPr lvl="1"/>
            <a:r>
              <a:rPr lang="en-US" dirty="0"/>
              <a:t>Without authority</a:t>
            </a:r>
          </a:p>
          <a:p>
            <a:r>
              <a:rPr lang="en-US" dirty="0"/>
              <a:t>Informal leaders</a:t>
            </a:r>
          </a:p>
        </p:txBody>
      </p:sp>
    </p:spTree>
    <p:extLst>
      <p:ext uri="{BB962C8B-B14F-4D97-AF65-F5344CB8AC3E}">
        <p14:creationId xmlns:p14="http://schemas.microsoft.com/office/powerpoint/2010/main" val="308057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Servant leadership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359" y="0"/>
            <a:ext cx="7691282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2800" dirty="0"/>
              <a:t>"</a:t>
            </a:r>
            <a:r>
              <a:rPr lang="en-US" sz="2800" i="1" dirty="0"/>
              <a:t>It doesn’t make sense to hire smart people and tell them what to do. We hire smart people so they can tell us what to do.</a:t>
            </a:r>
            <a:r>
              <a:rPr lang="en-US" sz="2800" dirty="0"/>
              <a:t>"</a:t>
            </a:r>
            <a:br>
              <a:rPr lang="en-US" dirty="0"/>
            </a:br>
            <a:r>
              <a:rPr lang="en-US" sz="1600" dirty="0"/>
              <a:t>- Steve Jobs</a:t>
            </a:r>
          </a:p>
        </p:txBody>
      </p:sp>
    </p:spTree>
    <p:extLst>
      <p:ext uri="{BB962C8B-B14F-4D97-AF65-F5344CB8AC3E}">
        <p14:creationId xmlns:p14="http://schemas.microsoft.com/office/powerpoint/2010/main" val="1658857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Career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Happy where they are</a:t>
            </a:r>
          </a:p>
          <a:p>
            <a:r>
              <a:rPr lang="en-US" dirty="0"/>
              <a:t>Getting to the next level (e.g., Senior Software Engineer)</a:t>
            </a:r>
          </a:p>
          <a:p>
            <a:r>
              <a:rPr lang="en-US" dirty="0"/>
              <a:t>Technical Leadership (e.g., Tech Lead, Architect, or Systems Engineer)</a:t>
            </a:r>
          </a:p>
        </p:txBody>
      </p:sp>
    </p:spTree>
    <p:extLst>
      <p:ext uri="{BB962C8B-B14F-4D97-AF65-F5344CB8AC3E}">
        <p14:creationId xmlns:p14="http://schemas.microsoft.com/office/powerpoint/2010/main" val="162285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r>
              <a:rPr lang="en-US" dirty="0"/>
              <a:t>Democratic</a:t>
            </a:r>
          </a:p>
          <a:p>
            <a:r>
              <a:rPr lang="en-US" dirty="0"/>
              <a:t>Laissez-faire</a:t>
            </a:r>
          </a:p>
        </p:txBody>
      </p:sp>
    </p:spTree>
    <p:extLst>
      <p:ext uri="{BB962C8B-B14F-4D97-AF65-F5344CB8AC3E}">
        <p14:creationId xmlns:p14="http://schemas.microsoft.com/office/powerpoint/2010/main" val="177126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8E8BE-7C67-C376-166E-1D6474AB7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E55C-B937-ABC3-E4B3-EE6563F9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C506B-DB6E-344A-2493-87D988F1F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Laissez-faire</a:t>
            </a:r>
          </a:p>
          <a:p>
            <a:pPr lvl="1"/>
            <a:r>
              <a:rPr lang="en-US" dirty="0"/>
              <a:t>Career development, annual goals, regular 1-on-1s</a:t>
            </a:r>
          </a:p>
          <a:p>
            <a:pPr lvl="1"/>
            <a:r>
              <a:rPr lang="en-US" dirty="0"/>
              <a:t>Technical leadership (e.g., tech leads and architects)</a:t>
            </a:r>
          </a:p>
          <a:p>
            <a:pPr lvl="1"/>
            <a:r>
              <a:rPr lang="en-US" dirty="0"/>
              <a:t>Allow the team to fail!</a:t>
            </a:r>
          </a:p>
          <a:p>
            <a:r>
              <a:rPr lang="en-US" dirty="0"/>
              <a:t>Democratic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Role of moderator and advisor</a:t>
            </a:r>
          </a:p>
        </p:txBody>
      </p:sp>
    </p:spTree>
    <p:extLst>
      <p:ext uri="{BB962C8B-B14F-4D97-AF65-F5344CB8AC3E}">
        <p14:creationId xmlns:p14="http://schemas.microsoft.com/office/powerpoint/2010/main" val="192892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pPr lvl="1"/>
            <a:r>
              <a:rPr lang="en-US" dirty="0"/>
              <a:t>Last resort!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Team cannot be allowed to fail</a:t>
            </a:r>
          </a:p>
          <a:p>
            <a:pPr lvl="1"/>
            <a:r>
              <a:rPr lang="en-US" dirty="0"/>
              <a:t>Performance or behavior issues</a:t>
            </a:r>
          </a:p>
        </p:txBody>
      </p:sp>
    </p:spTree>
    <p:extLst>
      <p:ext uri="{BB962C8B-B14F-4D97-AF65-F5344CB8AC3E}">
        <p14:creationId xmlns:p14="http://schemas.microsoft.com/office/powerpoint/2010/main" val="96395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About fine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policies</a:t>
            </a:r>
          </a:p>
          <a:p>
            <a:r>
              <a:rPr lang="en-US" dirty="0"/>
              <a:t>NDAs</a:t>
            </a:r>
          </a:p>
          <a:p>
            <a:r>
              <a:rPr lang="en-US" dirty="0"/>
              <a:t>Contracts</a:t>
            </a:r>
          </a:p>
          <a:p>
            <a:r>
              <a:rPr lang="en-US" dirty="0"/>
              <a:t>Laws and regulations</a:t>
            </a:r>
          </a:p>
        </p:txBody>
      </p:sp>
    </p:spTree>
    <p:extLst>
      <p:ext uri="{BB962C8B-B14F-4D97-AF65-F5344CB8AC3E}">
        <p14:creationId xmlns:p14="http://schemas.microsoft.com/office/powerpoint/2010/main" val="310658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Out of my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and improving processes</a:t>
            </a:r>
          </a:p>
          <a:p>
            <a:r>
              <a:rPr lang="en-US" dirty="0"/>
              <a:t>Introducing new roles</a:t>
            </a:r>
          </a:p>
          <a:p>
            <a:r>
              <a:rPr lang="en-US" dirty="0"/>
              <a:t>Performance management</a:t>
            </a:r>
          </a:p>
          <a:p>
            <a:pPr lvl="1"/>
            <a:r>
              <a:rPr lang="en-US" dirty="0"/>
              <a:t>Performance evaluation</a:t>
            </a:r>
          </a:p>
          <a:p>
            <a:pPr lvl="1"/>
            <a:r>
              <a:rPr lang="en-US" dirty="0"/>
              <a:t>Annual goals</a:t>
            </a:r>
          </a:p>
          <a:p>
            <a:r>
              <a:rPr lang="en-US" dirty="0"/>
              <a:t>Staffing reductions</a:t>
            </a:r>
          </a:p>
        </p:txBody>
      </p:sp>
    </p:spTree>
    <p:extLst>
      <p:ext uri="{BB962C8B-B14F-4D97-AF65-F5344CB8AC3E}">
        <p14:creationId xmlns:p14="http://schemas.microsoft.com/office/powerpoint/2010/main" val="376402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Lessons in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60604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Getting ready</a:t>
            </a:r>
          </a:p>
        </p:txBody>
      </p:sp>
    </p:spTree>
    <p:extLst>
      <p:ext uri="{BB962C8B-B14F-4D97-AF65-F5344CB8AC3E}">
        <p14:creationId xmlns:p14="http://schemas.microsoft.com/office/powerpoint/2010/main" val="1134924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Speaking with intent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before you talk…</a:t>
            </a:r>
          </a:p>
          <a:p>
            <a:r>
              <a:rPr lang="en-US" dirty="0"/>
              <a:t>…and be clear</a:t>
            </a:r>
          </a:p>
          <a:p>
            <a:r>
              <a:rPr lang="en-US" dirty="0"/>
              <a:t>Knowing your audience</a:t>
            </a:r>
          </a:p>
          <a:p>
            <a:r>
              <a:rPr lang="en-US" dirty="0"/>
              <a:t>Mastering the transparency tightrope walk</a:t>
            </a:r>
          </a:p>
          <a:p>
            <a:r>
              <a:rPr lang="en-US" dirty="0"/>
              <a:t>Listening with intent</a:t>
            </a:r>
          </a:p>
          <a:p>
            <a:r>
              <a:rPr lang="en-US" dirty="0"/>
              <a:t>All of this applies (arguably even more) to written communication!</a:t>
            </a:r>
          </a:p>
        </p:txBody>
      </p:sp>
    </p:spTree>
    <p:extLst>
      <p:ext uri="{BB962C8B-B14F-4D97-AF65-F5344CB8AC3E}">
        <p14:creationId xmlns:p14="http://schemas.microsoft.com/office/powerpoint/2010/main" val="165782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Reading between the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necessity</a:t>
            </a:r>
          </a:p>
          <a:p>
            <a:pPr lvl="1"/>
            <a:r>
              <a:rPr lang="en-US" dirty="0"/>
              <a:t>Local culture</a:t>
            </a:r>
          </a:p>
          <a:p>
            <a:pPr lvl="1"/>
            <a:r>
              <a:rPr lang="en-US" dirty="0"/>
              <a:t>Company culture</a:t>
            </a:r>
          </a:p>
          <a:p>
            <a:pPr lvl="1"/>
            <a:r>
              <a:rPr lang="en-US" dirty="0"/>
              <a:t>Personality and individual communication style</a:t>
            </a:r>
          </a:p>
          <a:p>
            <a:pPr lvl="1"/>
            <a:r>
              <a:rPr lang="en-US" dirty="0"/>
              <a:t>Hidden agendas and conflicts</a:t>
            </a:r>
          </a:p>
          <a:p>
            <a:r>
              <a:rPr lang="en-US" dirty="0"/>
              <a:t>What’s not said</a:t>
            </a:r>
          </a:p>
          <a:p>
            <a:r>
              <a:rPr lang="en-US" dirty="0"/>
              <a:t>Body language and behavior</a:t>
            </a:r>
          </a:p>
          <a:p>
            <a:r>
              <a:rPr lang="en-US" dirty="0"/>
              <a:t>…and don’t forget to read the room</a:t>
            </a:r>
          </a:p>
        </p:txBody>
      </p:sp>
    </p:spTree>
    <p:extLst>
      <p:ext uri="{BB962C8B-B14F-4D97-AF65-F5344CB8AC3E}">
        <p14:creationId xmlns:p14="http://schemas.microsoft.com/office/powerpoint/2010/main" val="348803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They’ll listen… to something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New Manager, Enterprise Application Architect, Student Employee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Me:		So, what about end-to-end testing?</a:t>
            </a:r>
          </a:p>
          <a:p>
            <a:pPr marL="0" indent="0">
              <a:buNone/>
            </a:pPr>
            <a:r>
              <a:rPr lang="en-US" dirty="0"/>
              <a:t>Architect:	Well, in customer journey testing…</a:t>
            </a:r>
          </a:p>
          <a:p>
            <a:pPr marL="0" indent="0">
              <a:buNone/>
            </a:pPr>
            <a:r>
              <a:rPr lang="en-US" dirty="0"/>
              <a:t>Me:		Okay, but what about the end-to-end test?!</a:t>
            </a:r>
          </a:p>
          <a:p>
            <a:pPr marL="0" indent="0">
              <a:buNone/>
            </a:pPr>
            <a:r>
              <a:rPr lang="en-US" dirty="0"/>
              <a:t>Architect:	As I explained, we have customer journey tests in which…</a:t>
            </a:r>
          </a:p>
          <a:p>
            <a:pPr marL="0" indent="0">
              <a:buNone/>
            </a:pPr>
            <a:r>
              <a:rPr lang="en-US" dirty="0"/>
              <a:t>Me:		That’s great, but I still don’t understand what we’re doing</a:t>
            </a:r>
            <a:br>
              <a:rPr lang="en-US" dirty="0"/>
            </a:br>
            <a:r>
              <a:rPr lang="en-US" dirty="0"/>
              <a:t>			for end-to-end testing.</a:t>
            </a:r>
          </a:p>
          <a:p>
            <a:pPr marL="0" indent="0">
              <a:buNone/>
            </a:pPr>
            <a:r>
              <a:rPr lang="en-US" dirty="0"/>
              <a:t>Student:	(</a:t>
            </a:r>
            <a:r>
              <a:rPr lang="en-US" i="1" dirty="0"/>
              <a:t>Crap! The new boss is getting rid of the testing role…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	(</a:t>
            </a:r>
            <a:r>
              <a:rPr lang="en-US" i="1" dirty="0"/>
              <a:t>I might be out of a job!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E6F26-7002-900F-3517-5B7D7BC2F27F}"/>
              </a:ext>
            </a:extLst>
          </p:cNvPr>
          <p:cNvSpPr txBox="1"/>
          <p:nvPr/>
        </p:nvSpPr>
        <p:spPr>
          <a:xfrm>
            <a:off x="2518476" y="3719593"/>
            <a:ext cx="6796006" cy="166199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In marketing, the notion of customer journey portrays the process customers go through to establish a commercial relationship with a firm. The journey emphasizes </a:t>
            </a:r>
            <a:r>
              <a:rPr lang="en-US" i="1" dirty="0"/>
              <a:t>touchpoints</a:t>
            </a:r>
            <a:r>
              <a:rPr lang="en-US" dirty="0"/>
              <a:t>, which are the moments in which firms can interact with their current or potential customers.</a:t>
            </a:r>
          </a:p>
          <a:p>
            <a:r>
              <a:rPr lang="en-US" sz="1200" dirty="0">
                <a:hlinkClick r:id="rId3"/>
              </a:rPr>
              <a:t>https://en.wikipedia.org/wiki/Customer_experience#Customer_journey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700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"Managing" in all sorts of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"Managing" up</a:t>
            </a:r>
          </a:p>
          <a:p>
            <a:r>
              <a:rPr lang="en-US" dirty="0"/>
              <a:t>"Managing" laterally</a:t>
            </a:r>
          </a:p>
          <a:p>
            <a:pPr lvl="1"/>
            <a:r>
              <a:rPr lang="en-US" dirty="0"/>
              <a:t>Peers…</a:t>
            </a:r>
          </a:p>
          <a:p>
            <a:pPr lvl="1"/>
            <a:r>
              <a:rPr lang="en-US" dirty="0"/>
              <a:t>…and their managers</a:t>
            </a:r>
          </a:p>
          <a:p>
            <a:pPr lvl="1"/>
            <a:r>
              <a:rPr lang="en-US" dirty="0"/>
              <a:t>…ICs on their teams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19AA0-DFF5-282F-6061-092631549DFB}"/>
              </a:ext>
            </a:extLst>
          </p:cNvPr>
          <p:cNvSpPr txBox="1"/>
          <p:nvPr/>
        </p:nvSpPr>
        <p:spPr>
          <a:xfrm>
            <a:off x="1103312" y="5909845"/>
            <a:ext cx="39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IC: Individual Contributor</a:t>
            </a:r>
          </a:p>
        </p:txBody>
      </p:sp>
    </p:spTree>
    <p:extLst>
      <p:ext uri="{BB962C8B-B14F-4D97-AF65-F5344CB8AC3E}">
        <p14:creationId xmlns:p14="http://schemas.microsoft.com/office/powerpoint/2010/main" val="289309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49724" y="2274838"/>
            <a:ext cx="949255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Tactical and strategic staffing</a:t>
            </a:r>
          </a:p>
        </p:txBody>
      </p:sp>
    </p:spTree>
    <p:extLst>
      <p:ext uri="{BB962C8B-B14F-4D97-AF65-F5344CB8AC3E}">
        <p14:creationId xmlns:p14="http://schemas.microsoft.com/office/powerpoint/2010/main" val="2515611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Tactical (short-term)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12 months</a:t>
            </a:r>
          </a:p>
          <a:p>
            <a:r>
              <a:rPr lang="en-US" dirty="0"/>
              <a:t>Project assignments</a:t>
            </a:r>
          </a:p>
          <a:p>
            <a:r>
              <a:rPr lang="en-US" dirty="0"/>
              <a:t>Options for additional capacity</a:t>
            </a:r>
          </a:p>
          <a:p>
            <a:pPr lvl="1"/>
            <a:r>
              <a:rPr lang="en-US" dirty="0"/>
              <a:t>Non-FTE and fixed-term staff</a:t>
            </a:r>
          </a:p>
          <a:p>
            <a:pPr lvl="1"/>
            <a:r>
              <a:rPr lang="en-US" dirty="0"/>
              <a:t>Staff on loan from other departments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0C618F-D046-EE29-5E51-B6BC2100CF8B}"/>
              </a:ext>
            </a:extLst>
          </p:cNvPr>
          <p:cNvSpPr txBox="1"/>
          <p:nvPr/>
        </p:nvSpPr>
        <p:spPr>
          <a:xfrm>
            <a:off x="1103312" y="5909845"/>
            <a:ext cx="39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FTE: Full-Time Employee</a:t>
            </a:r>
          </a:p>
        </p:txBody>
      </p:sp>
    </p:spTree>
    <p:extLst>
      <p:ext uri="{BB962C8B-B14F-4D97-AF65-F5344CB8AC3E}">
        <p14:creationId xmlns:p14="http://schemas.microsoft.com/office/powerpoint/2010/main" val="19112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Strategic (long-term)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3-5 years</a:t>
            </a:r>
          </a:p>
          <a:p>
            <a:r>
              <a:rPr lang="en-US" dirty="0"/>
              <a:t>Understand where the business is going</a:t>
            </a:r>
          </a:p>
          <a:p>
            <a:r>
              <a:rPr lang="en-US" dirty="0"/>
              <a:t>Assess needed roles and headcount</a:t>
            </a:r>
          </a:p>
          <a:p>
            <a:r>
              <a:rPr lang="en-US" dirty="0"/>
              <a:t>Non-FTEs for vetting and training potential future FTEs</a:t>
            </a:r>
          </a:p>
          <a:p>
            <a:r>
              <a:rPr lang="en-US" dirty="0"/>
              <a:t>Don’t assume what people are interested in</a:t>
            </a:r>
          </a:p>
        </p:txBody>
      </p:sp>
    </p:spTree>
    <p:extLst>
      <p:ext uri="{BB962C8B-B14F-4D97-AF65-F5344CB8AC3E}">
        <p14:creationId xmlns:p14="http://schemas.microsoft.com/office/powerpoint/2010/main" val="188305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0429" y="2274838"/>
            <a:ext cx="867114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Dealing with "large" amounts</a:t>
            </a:r>
          </a:p>
        </p:txBody>
      </p:sp>
      <p:pic>
        <p:nvPicPr>
          <p:cNvPr id="4" name="Picture 3" descr="Still from the movie Idiocracy with the caption “I like money”">
            <a:extLst>
              <a:ext uri="{FF2B5EF4-FFF2-40B4-BE49-F238E27FC236}">
                <a16:creationId xmlns:a16="http://schemas.microsoft.com/office/drawing/2014/main" id="{2D7AA5E8-11D5-E6B2-A596-D8DB504C7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888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retail to buying in bulk…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Functional Programming with C#</a:t>
            </a:r>
            <a:r>
              <a:rPr lang="en-US" dirty="0"/>
              <a:t>, Simon Painter</a:t>
            </a:r>
          </a:p>
          <a:p>
            <a:pPr lvl="1"/>
            <a:r>
              <a:rPr lang="en-US" dirty="0"/>
              <a:t>I need the book:						$45</a:t>
            </a:r>
          </a:p>
          <a:p>
            <a:pPr lvl="1"/>
            <a:r>
              <a:rPr lang="en-US" dirty="0"/>
              <a:t>My team needs the book:				$450</a:t>
            </a:r>
          </a:p>
          <a:p>
            <a:pPr lvl="1"/>
            <a:r>
              <a:rPr lang="en-US" dirty="0"/>
              <a:t>Required reading for the company:	$4,500</a:t>
            </a:r>
          </a:p>
          <a:p>
            <a:r>
              <a:rPr lang="en-US" dirty="0"/>
              <a:t>JetBrains All Products Pack</a:t>
            </a:r>
          </a:p>
          <a:p>
            <a:pPr lvl="1"/>
            <a:r>
              <a:rPr lang="en-US" dirty="0"/>
              <a:t>I need a subscription:					€780 p.a.</a:t>
            </a:r>
          </a:p>
          <a:p>
            <a:pPr lvl="1"/>
            <a:r>
              <a:rPr lang="en-US" dirty="0"/>
              <a:t>My team needs subscriptions:			€7,800 p.a.</a:t>
            </a:r>
          </a:p>
          <a:p>
            <a:pPr lvl="1"/>
            <a:r>
              <a:rPr lang="en-US" dirty="0"/>
              <a:t>It’s the standard for the company:		€78,000 p.a.</a:t>
            </a:r>
          </a:p>
        </p:txBody>
      </p:sp>
    </p:spTree>
    <p:extLst>
      <p:ext uri="{BB962C8B-B14F-4D97-AF65-F5344CB8AC3E}">
        <p14:creationId xmlns:p14="http://schemas.microsoft.com/office/powerpoint/2010/main" val="53822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…</a:t>
            </a:r>
            <a:r>
              <a:rPr lang="en-US" dirty="0"/>
              <a:t>to labor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External developer for a quarter (at €90/h):	€43,200</a:t>
            </a:r>
          </a:p>
          <a:p>
            <a:r>
              <a:rPr lang="en-US" dirty="0"/>
              <a:t>An additional (Junior) Software Engineer:		€56,000-61,000 p.a.</a:t>
            </a:r>
          </a:p>
          <a:p>
            <a:r>
              <a:rPr lang="en-US" dirty="0"/>
              <a:t>An additional Senior Software Engineer:		€78,000-84,000 p.a.</a:t>
            </a:r>
          </a:p>
          <a:p>
            <a:r>
              <a:rPr lang="en-US" dirty="0"/>
              <a:t>New team of 10 Software Engineers:			&gt; €800,000 p.a.</a:t>
            </a:r>
          </a:p>
        </p:txBody>
      </p:sp>
    </p:spTree>
    <p:extLst>
      <p:ext uri="{BB962C8B-B14F-4D97-AF65-F5344CB8AC3E}">
        <p14:creationId xmlns:p14="http://schemas.microsoft.com/office/powerpoint/2010/main" val="63775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Being a (tech) lead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(full) line manager</a:t>
            </a:r>
          </a:p>
          <a:p>
            <a:r>
              <a:rPr lang="en-US" dirty="0"/>
              <a:t>Less to no coding</a:t>
            </a:r>
          </a:p>
          <a:p>
            <a:r>
              <a:rPr lang="en-US" dirty="0"/>
              <a:t>Mentoring</a:t>
            </a:r>
          </a:p>
          <a:p>
            <a:r>
              <a:rPr lang="en-US" dirty="0"/>
              <a:t>1-on-1s</a:t>
            </a:r>
          </a:p>
          <a:p>
            <a:r>
              <a:rPr lang="en-US" dirty="0"/>
              <a:t>Project management</a:t>
            </a:r>
          </a:p>
          <a:p>
            <a:r>
              <a:rPr lang="en-US" dirty="0"/>
              <a:t>Process improvement</a:t>
            </a:r>
          </a:p>
          <a:p>
            <a:r>
              <a:rPr lang="en-US" dirty="0"/>
              <a:t>Hiring</a:t>
            </a:r>
          </a:p>
        </p:txBody>
      </p:sp>
    </p:spTree>
    <p:extLst>
      <p:ext uri="{BB962C8B-B14F-4D97-AF65-F5344CB8AC3E}">
        <p14:creationId xmlns:p14="http://schemas.microsoft.com/office/powerpoint/2010/main" val="396956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"good" spending?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Staying within budget</a:t>
            </a:r>
          </a:p>
          <a:p>
            <a:r>
              <a:rPr lang="en-US" dirty="0"/>
              <a:t>Exceeding budget</a:t>
            </a:r>
          </a:p>
          <a:p>
            <a:r>
              <a:rPr lang="en-US" dirty="0"/>
              <a:t>Relative spend increase</a:t>
            </a:r>
          </a:p>
          <a:p>
            <a:r>
              <a:rPr lang="en-US" dirty="0"/>
              <a:t>R&amp;D intensity (ratio of development cost to revenue)</a:t>
            </a:r>
          </a:p>
        </p:txBody>
      </p:sp>
    </p:spTree>
    <p:extLst>
      <p:ext uri="{BB962C8B-B14F-4D97-AF65-F5344CB8AC3E}">
        <p14:creationId xmlns:p14="http://schemas.microsoft.com/office/powerpoint/2010/main" val="52819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3047475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7A4D9-019C-6D55-B1C0-053C186F8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…unless you want to go back</a:t>
            </a:r>
          </a:p>
        </p:txBody>
      </p:sp>
      <p:pic>
        <p:nvPicPr>
          <p:cNvPr id="7" name="Picture 6" descr="A person with a suitcase walking on a wooden bridge with a sign and a house in the background&#10;&#10;Description automatically generated">
            <a:extLst>
              <a:ext uri="{FF2B5EF4-FFF2-40B4-BE49-F238E27FC236}">
                <a16:creationId xmlns:a16="http://schemas.microsoft.com/office/drawing/2014/main" id="{16E770C6-90B5-72F4-E51D-C5B890DE8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260" y="2052918"/>
            <a:ext cx="4195481" cy="4195481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81256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"Bi-monthly Proof I’m a</a:t>
            </a:r>
            <a:br>
              <a:rPr lang="en-US" dirty="0"/>
            </a:br>
            <a:r>
              <a:rPr lang="en-US" dirty="0"/>
              <a:t>Real Manager Magazine"</a:t>
            </a:r>
          </a:p>
        </p:txBody>
      </p:sp>
      <p:pic>
        <p:nvPicPr>
          <p:cNvPr id="11" name="Picture 10" descr="Cover of Harvard Business Review issue January-Feburary 2024">
            <a:extLst>
              <a:ext uri="{FF2B5EF4-FFF2-40B4-BE49-F238E27FC236}">
                <a16:creationId xmlns:a16="http://schemas.microsoft.com/office/drawing/2014/main" id="{6C7F6737-DA4F-A07B-C002-776525071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780000">
            <a:off x="1828800" y="2194560"/>
            <a:ext cx="3386937" cy="4193193"/>
          </a:xfrm>
          <a:prstGeom prst="rect">
            <a:avLst/>
          </a:prstGeom>
        </p:spPr>
      </p:pic>
      <p:pic>
        <p:nvPicPr>
          <p:cNvPr id="7" name="Picture 6" descr="Cover of Harvard Business Review issue March-April 2024">
            <a:extLst>
              <a:ext uri="{FF2B5EF4-FFF2-40B4-BE49-F238E27FC236}">
                <a16:creationId xmlns:a16="http://schemas.microsoft.com/office/drawing/2014/main" id="{CEF2C63C-83A7-DBFF-0F69-36F179D5E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608" y="2052919"/>
            <a:ext cx="3388784" cy="4195480"/>
          </a:xfrm>
          <a:prstGeom prst="rect">
            <a:avLst/>
          </a:prstGeom>
        </p:spPr>
      </p:pic>
      <p:pic>
        <p:nvPicPr>
          <p:cNvPr id="13" name="Picture 12" descr="Cover of Harvard Business Review issue May-June 2024">
            <a:extLst>
              <a:ext uri="{FF2B5EF4-FFF2-40B4-BE49-F238E27FC236}">
                <a16:creationId xmlns:a16="http://schemas.microsoft.com/office/drawing/2014/main" id="{2902224C-39D3-12D2-0051-ACD357218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0000">
            <a:off x="6400800" y="2194560"/>
            <a:ext cx="3388785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558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103A3-B0EB-84E5-B8C2-AA1A65EE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…and to what 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986FB-C2F0-DB08-7156-215243C9B3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Engineering management</a:t>
            </a:r>
          </a:p>
          <a:p>
            <a:pPr lvl="1"/>
            <a:r>
              <a:rPr lang="en-US" dirty="0"/>
              <a:t>Group Manager/</a:t>
            </a:r>
            <a:br>
              <a:rPr lang="en-US" dirty="0"/>
            </a:br>
            <a:r>
              <a:rPr lang="en-US" dirty="0"/>
              <a:t>Director of Engineering</a:t>
            </a:r>
          </a:p>
          <a:p>
            <a:pPr lvl="1"/>
            <a:r>
              <a:rPr lang="en-US" dirty="0"/>
              <a:t>VP of Software Engineering</a:t>
            </a:r>
          </a:p>
          <a:p>
            <a:pPr lvl="1"/>
            <a:r>
              <a:rPr lang="en-US" dirty="0"/>
              <a:t>CTO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2BCD3A-BA17-8B2B-792E-DC4AABDA7D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General management</a:t>
            </a:r>
          </a:p>
          <a:p>
            <a:pPr lvl="1"/>
            <a:r>
              <a:rPr lang="en-US" dirty="0"/>
              <a:t>CEO, Business Unit VP,</a:t>
            </a:r>
            <a:br>
              <a:rPr lang="en-US" dirty="0"/>
            </a:br>
            <a:r>
              <a:rPr lang="en-US" dirty="0"/>
              <a:t>Product Unit Manager</a:t>
            </a:r>
          </a:p>
          <a:p>
            <a:pPr lvl="1"/>
            <a:r>
              <a:rPr lang="en-US" dirty="0"/>
              <a:t>P&amp;L responsibilities</a:t>
            </a:r>
          </a:p>
          <a:p>
            <a:pPr lvl="1"/>
            <a:r>
              <a:rPr lang="en-US" dirty="0"/>
              <a:t>Broad oversight across functions</a:t>
            </a:r>
          </a:p>
        </p:txBody>
      </p:sp>
    </p:spTree>
    <p:extLst>
      <p:ext uri="{BB962C8B-B14F-4D97-AF65-F5344CB8AC3E}">
        <p14:creationId xmlns:p14="http://schemas.microsoft.com/office/powerpoint/2010/main" val="161638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Formal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949C0-C922-F73D-03DA-51170B99E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Master of Business Administration</a:t>
            </a:r>
          </a:p>
          <a:p>
            <a:r>
              <a:rPr lang="en-US" dirty="0"/>
              <a:t>Master of Management/</a:t>
            </a:r>
            <a:br>
              <a:rPr lang="en-US" dirty="0"/>
            </a:br>
            <a:r>
              <a:rPr lang="en-US" dirty="0"/>
              <a:t>Master of Science in Management</a:t>
            </a:r>
          </a:p>
        </p:txBody>
      </p:sp>
      <p:pic>
        <p:nvPicPr>
          <p:cNvPr id="5" name="Picture 4" descr="Screenshot of the University of Sunderland MSc in Management (online)">
            <a:extLst>
              <a:ext uri="{FF2B5EF4-FFF2-40B4-BE49-F238E27FC236}">
                <a16:creationId xmlns:a16="http://schemas.microsoft.com/office/drawing/2014/main" id="{58157827-47F0-192D-1CA3-79092C78E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56" y="3346466"/>
            <a:ext cx="4599432" cy="316687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7" name="Picture 6" descr="Modules of the Master of Science in Management at the University of Sunderland">
            <a:extLst>
              <a:ext uri="{FF2B5EF4-FFF2-40B4-BE49-F238E27FC236}">
                <a16:creationId xmlns:a16="http://schemas.microsoft.com/office/drawing/2014/main" id="{18EA8295-5860-2E5A-E931-78BBB7B6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088" y="1685306"/>
            <a:ext cx="3657600" cy="482803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568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R code for URL https://github.com/dennisdietrich/First180Days/">
            <a:extLst>
              <a:ext uri="{FF2B5EF4-FFF2-40B4-BE49-F238E27FC236}">
                <a16:creationId xmlns:a16="http://schemas.microsoft.com/office/drawing/2014/main" id="{A769A81B-47E4-3A48-F818-87AAF6885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016000"/>
            <a:ext cx="4826000" cy="48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286646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12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Taking 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edX MicroMasters </a:t>
            </a:r>
            <a:r>
              <a:rPr lang="en-US" i="1" dirty="0"/>
              <a:t>Global Business Leadership and Management</a:t>
            </a:r>
          </a:p>
          <a:p>
            <a:pPr lvl="1"/>
            <a:r>
              <a:rPr lang="en-US" dirty="0"/>
              <a:t>Communicating and Negotiating in a Dynamic Global World</a:t>
            </a:r>
          </a:p>
          <a:p>
            <a:pPr lvl="1"/>
            <a:r>
              <a:rPr lang="en-US" dirty="0"/>
              <a:t>Global Leadership and Personal Development</a:t>
            </a:r>
          </a:p>
          <a:p>
            <a:pPr lvl="1"/>
            <a:r>
              <a:rPr lang="en-US" dirty="0"/>
              <a:t>Leading Digital and Data Decision Making</a:t>
            </a:r>
          </a:p>
          <a:p>
            <a:r>
              <a:rPr lang="en-US" dirty="0"/>
              <a:t>Company-provided (aspiring) manager training</a:t>
            </a:r>
          </a:p>
        </p:txBody>
      </p:sp>
    </p:spTree>
    <p:extLst>
      <p:ext uri="{BB962C8B-B14F-4D97-AF65-F5344CB8AC3E}">
        <p14:creationId xmlns:p14="http://schemas.microsoft.com/office/powerpoint/2010/main" val="150534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Manager's Path</a:t>
            </a:r>
          </a:p>
          <a:p>
            <a:pPr>
              <a:spcBef>
                <a:spcPts val="400"/>
              </a:spcBef>
            </a:pPr>
            <a:r>
              <a:rPr lang="en-US" dirty="0"/>
              <a:t>Camille Fournier</a:t>
            </a:r>
          </a:p>
          <a:p>
            <a:pPr>
              <a:spcBef>
                <a:spcPts val="400"/>
              </a:spcBef>
            </a:pPr>
            <a:r>
              <a:rPr lang="en-US" dirty="0"/>
              <a:t>O'Reilly Media</a:t>
            </a:r>
          </a:p>
          <a:p>
            <a:pPr>
              <a:spcBef>
                <a:spcPts val="400"/>
              </a:spcBef>
            </a:pPr>
            <a:r>
              <a:rPr lang="en-US" dirty="0"/>
              <a:t>978-1491973899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HBR's 10 Must Reads for New Managers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Review Press</a:t>
            </a:r>
          </a:p>
          <a:p>
            <a:pPr>
              <a:spcBef>
                <a:spcPts val="400"/>
              </a:spcBef>
            </a:pPr>
            <a:r>
              <a:rPr lang="en-US" dirty="0"/>
              <a:t>978-1633693029</a:t>
            </a:r>
          </a:p>
        </p:txBody>
      </p:sp>
      <p:pic>
        <p:nvPicPr>
          <p:cNvPr id="9" name="Picture 8" descr="Cover of 'HBR's 10 Must Reads for New Managers' from Harvard Business Review Press">
            <a:extLst>
              <a:ext uri="{FF2B5EF4-FFF2-40B4-BE49-F238E27FC236}">
                <a16:creationId xmlns:a16="http://schemas.microsoft.com/office/drawing/2014/main" id="{629664C2-DBAB-803C-99BA-0019B2CB2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1854460" cy="2784475"/>
          </a:xfrm>
          <a:prstGeom prst="rect">
            <a:avLst/>
          </a:prstGeom>
        </p:spPr>
      </p:pic>
      <p:pic>
        <p:nvPicPr>
          <p:cNvPr id="11" name="Picture 10" descr="Cover of 'The Manager's Path' by Camille Fournier">
            <a:extLst>
              <a:ext uri="{FF2B5EF4-FFF2-40B4-BE49-F238E27FC236}">
                <a16:creationId xmlns:a16="http://schemas.microsoft.com/office/drawing/2014/main" id="{62F637C0-5D64-2924-5B22-A16458DA4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8937"/>
            <a:ext cx="1849380" cy="279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7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over of Harvard Business Review issue January-Feburary 2024">
            <a:extLst>
              <a:ext uri="{FF2B5EF4-FFF2-40B4-BE49-F238E27FC236}">
                <a16:creationId xmlns:a16="http://schemas.microsoft.com/office/drawing/2014/main" id="{9A3BF15E-2791-2135-E82B-9D1ED6D0F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2248560" cy="27853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Culture Map</a:t>
            </a:r>
          </a:p>
          <a:p>
            <a:pPr>
              <a:spcBef>
                <a:spcPts val="400"/>
              </a:spcBef>
            </a:pPr>
            <a:r>
              <a:rPr lang="en-US" dirty="0"/>
              <a:t>Erin Meyer</a:t>
            </a:r>
          </a:p>
          <a:p>
            <a:pPr>
              <a:spcBef>
                <a:spcPts val="400"/>
              </a:spcBef>
            </a:pPr>
            <a:r>
              <a:rPr lang="en-US" dirty="0" err="1"/>
              <a:t>PublicAffairs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978-1610392761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Harvard Business Review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Publishing</a:t>
            </a:r>
          </a:p>
          <a:p>
            <a:pPr>
              <a:spcBef>
                <a:spcPts val="400"/>
              </a:spcBef>
            </a:pPr>
            <a:r>
              <a:rPr lang="en-US" dirty="0"/>
              <a:t>0017-8012</a:t>
            </a:r>
          </a:p>
        </p:txBody>
      </p:sp>
      <p:pic>
        <p:nvPicPr>
          <p:cNvPr id="12" name="Picture 11" descr="Cover of 'The Culture Map' by Erin Meyer">
            <a:extLst>
              <a:ext uri="{FF2B5EF4-FFF2-40B4-BE49-F238E27FC236}">
                <a16:creationId xmlns:a16="http://schemas.microsoft.com/office/drawing/2014/main" id="{160040D7-5A9D-0E0E-7FB3-3300ECFF4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9546"/>
            <a:ext cx="1830534" cy="278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6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Looking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Self-reflection</a:t>
            </a:r>
          </a:p>
          <a:p>
            <a:r>
              <a:rPr lang="en-US" dirty="0"/>
              <a:t>Role models…</a:t>
            </a:r>
          </a:p>
          <a:p>
            <a:r>
              <a:rPr lang="en-US" dirty="0"/>
              <a:t>…and </a:t>
            </a:r>
            <a:r>
              <a:rPr lang="en-US" i="1" dirty="0"/>
              <a:t>negative</a:t>
            </a:r>
            <a:r>
              <a:rPr lang="en-US" dirty="0"/>
              <a:t> role models</a:t>
            </a:r>
          </a:p>
        </p:txBody>
      </p:sp>
    </p:spTree>
    <p:extLst>
      <p:ext uri="{BB962C8B-B14F-4D97-AF65-F5344CB8AC3E}">
        <p14:creationId xmlns:p14="http://schemas.microsoft.com/office/powerpoint/2010/main" val="364146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Leadership and management</a:t>
            </a:r>
          </a:p>
        </p:txBody>
      </p:sp>
    </p:spTree>
    <p:extLst>
      <p:ext uri="{BB962C8B-B14F-4D97-AF65-F5344CB8AC3E}">
        <p14:creationId xmlns:p14="http://schemas.microsoft.com/office/powerpoint/2010/main" val="3940947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"</a:t>
            </a:r>
            <a:r>
              <a:rPr lang="en-US" i="1" dirty="0"/>
              <a:t>is the process of managing the resources of businesses, governments, and other organizations</a:t>
            </a:r>
            <a:r>
              <a:rPr lang="en-US" dirty="0"/>
              <a:t>"</a:t>
            </a:r>
            <a:br>
              <a:rPr lang="en-US" dirty="0"/>
            </a:br>
            <a:r>
              <a:rPr lang="en-US" sz="1200" dirty="0">
                <a:hlinkClick r:id="rId3"/>
              </a:rPr>
              <a:t>https://en.wikipedia.org/wiki/Management</a:t>
            </a:r>
            <a:endParaRPr lang="en-US" sz="1200" dirty="0"/>
          </a:p>
          <a:p>
            <a:r>
              <a:rPr lang="en-US" dirty="0"/>
              <a:t>Leadership "</a:t>
            </a:r>
            <a:r>
              <a:rPr lang="en-US" i="1" dirty="0"/>
              <a:t>encompasses the ability of an individual, group, or organization to 'lead', influence, or guide other individuals, teams, or entire organizations</a:t>
            </a:r>
            <a:r>
              <a:rPr lang="en-US" dirty="0"/>
              <a:t>"</a:t>
            </a:r>
            <a:br>
              <a:rPr lang="en-US" dirty="0"/>
            </a:br>
            <a:r>
              <a:rPr lang="en-US" sz="1200" dirty="0">
                <a:hlinkClick r:id="rId4"/>
              </a:rPr>
              <a:t>https://en.wikipedia.org/wiki/Leadership</a:t>
            </a:r>
            <a:endParaRPr lang="en-US" sz="1200" dirty="0"/>
          </a:p>
        </p:txBody>
      </p:sp>
      <p:pic>
        <p:nvPicPr>
          <p:cNvPr id="5" name="Picture 4" descr="Screenshot of a LinkedIn post from August 2023: “Okay, enough with the hints and foreshadowing! Now that all signatures are in place, it's finally time to announce this:&#10;Next month I'll be joining Phoenix Contact in Blomberg as a Manager Software Development in their Industrial Cabinet Solutions BU. I'm extremely excited about this new opportunity (and challenge) and looking forward to meeting my new coworkers!”">
            <a:extLst>
              <a:ext uri="{FF2B5EF4-FFF2-40B4-BE49-F238E27FC236}">
                <a16:creationId xmlns:a16="http://schemas.microsoft.com/office/drawing/2014/main" id="{B4F0E991-FB5D-A063-5435-461C85A780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595" y="1490980"/>
            <a:ext cx="8258810" cy="387604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060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4499</TotalTime>
  <Words>1505</Words>
  <Application>Microsoft Macintosh PowerPoint</Application>
  <PresentationFormat>Widescreen</PresentationFormat>
  <Paragraphs>223</Paragraphs>
  <Slides>37</Slides>
  <Notes>19</Notes>
  <HiddenSlides>15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Calibri</vt:lpstr>
      <vt:lpstr>Century Gothic</vt:lpstr>
      <vt:lpstr>Wingdings 3</vt:lpstr>
      <vt:lpstr>Ion</vt:lpstr>
      <vt:lpstr>Sitting in meetings all day long</vt:lpstr>
      <vt:lpstr>Getting ready</vt:lpstr>
      <vt:lpstr>Getting ready Being a (tech) lead</vt:lpstr>
      <vt:lpstr>Getting ready Taking courses</vt:lpstr>
      <vt:lpstr>Getting ready Books and magazines I</vt:lpstr>
      <vt:lpstr>Getting ready Books and magazines II</vt:lpstr>
      <vt:lpstr>Getting ready Looking back</vt:lpstr>
      <vt:lpstr>Leadership and management</vt:lpstr>
      <vt:lpstr>Leadership and management</vt:lpstr>
      <vt:lpstr>Stepping into the room…</vt:lpstr>
      <vt:lpstr>Leadership and management The three kinds of leaders</vt:lpstr>
      <vt:lpstr>Leadership and management Servant leadership</vt:lpstr>
      <vt:lpstr>Leadership and management Career development</vt:lpstr>
      <vt:lpstr>Leadership and management Types of management styles I</vt:lpstr>
      <vt:lpstr>Leadership and management Types of management styles II</vt:lpstr>
      <vt:lpstr>Leadership and management Types of management styles III</vt:lpstr>
      <vt:lpstr>Leadership and management About fine print</vt:lpstr>
      <vt:lpstr>Leadership and management Out of my comfort zone</vt:lpstr>
      <vt:lpstr>Lessons in communication</vt:lpstr>
      <vt:lpstr>Lessons in communication Speaking with intent</vt:lpstr>
      <vt:lpstr>Lessons in communication Reading between the lines</vt:lpstr>
      <vt:lpstr>Lessons in communication They’ll listen… to something</vt:lpstr>
      <vt:lpstr>Lessons in communication "Managing" in all sorts of directions</vt:lpstr>
      <vt:lpstr>Tactical and strategic staffing</vt:lpstr>
      <vt:lpstr>Tactical and strategic staffing Tactical (short-term)</vt:lpstr>
      <vt:lpstr>Tactical and strategic staffing Strategic (long-term)</vt:lpstr>
      <vt:lpstr>Dealing with "large" amounts</vt:lpstr>
      <vt:lpstr>From retail to buying in bulk…</vt:lpstr>
      <vt:lpstr>…to labor costs</vt:lpstr>
      <vt:lpstr>What is "good" spending?</vt:lpstr>
      <vt:lpstr>Reaching the next level</vt:lpstr>
      <vt:lpstr>Reaching the next level …unless you want to go back</vt:lpstr>
      <vt:lpstr>"Bi-monthly Proof I’m a Real Manager Magazine"</vt:lpstr>
      <vt:lpstr>Reaching the next level …and to what end?</vt:lpstr>
      <vt:lpstr>Reaching the next level Formal education</vt:lpstr>
      <vt:lpstr>Questions?</vt:lpstr>
      <vt:lpstr>Thanks for listening!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Sitting in meetings all day long</dc:title>
  <dc:subject/>
  <dc:creator>Dennis Dietrich</dc:creator>
  <cp:keywords/>
  <dc:description/>
  <cp:lastModifiedBy>Dennis Dietrich</cp:lastModifiedBy>
  <cp:revision>339</cp:revision>
  <dcterms:created xsi:type="dcterms:W3CDTF">2022-06-17T15:35:12Z</dcterms:created>
  <dcterms:modified xsi:type="dcterms:W3CDTF">2024-08-19T21:43:26Z</dcterms:modified>
  <cp:category/>
</cp:coreProperties>
</file>